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312" r:id="rId5"/>
    <p:sldId id="321" r:id="rId6"/>
    <p:sldId id="257" r:id="rId7"/>
    <p:sldId id="304" r:id="rId8"/>
    <p:sldId id="265" r:id="rId9"/>
    <p:sldId id="267" r:id="rId10"/>
    <p:sldId id="305" r:id="rId11"/>
    <p:sldId id="303" r:id="rId12"/>
    <p:sldId id="298" r:id="rId13"/>
    <p:sldId id="259" r:id="rId14"/>
    <p:sldId id="275" r:id="rId15"/>
    <p:sldId id="297" r:id="rId16"/>
    <p:sldId id="302" r:id="rId17"/>
    <p:sldId id="283" r:id="rId18"/>
    <p:sldId id="291" r:id="rId19"/>
    <p:sldId id="284" r:id="rId20"/>
    <p:sldId id="285" r:id="rId21"/>
    <p:sldId id="286" r:id="rId22"/>
    <p:sldId id="287" r:id="rId23"/>
    <p:sldId id="288" r:id="rId24"/>
    <p:sldId id="289" r:id="rId25"/>
    <p:sldId id="290" r:id="rId26"/>
    <p:sldId id="296" r:id="rId27"/>
    <p:sldId id="300" r:id="rId28"/>
    <p:sldId id="311" r:id="rId29"/>
    <p:sldId id="310" r:id="rId30"/>
    <p:sldId id="301" r:id="rId31"/>
    <p:sldId id="309" r:id="rId32"/>
    <p:sldId id="314" r:id="rId33"/>
    <p:sldId id="306" r:id="rId34"/>
    <p:sldId id="293" r:id="rId35"/>
    <p:sldId id="294" r:id="rId36"/>
    <p:sldId id="295" r:id="rId37"/>
    <p:sldId id="313" r:id="rId38"/>
    <p:sldId id="307" r:id="rId39"/>
    <p:sldId id="276" r:id="rId40"/>
    <p:sldId id="308" r:id="rId41"/>
    <p:sldId id="277" r:id="rId42"/>
    <p:sldId id="315" r:id="rId43"/>
    <p:sldId id="318" r:id="rId44"/>
    <p:sldId id="317" r:id="rId45"/>
    <p:sldId id="320" r:id="rId46"/>
    <p:sldId id="266" r:id="rId47"/>
    <p:sldId id="319" r:id="rId48"/>
    <p:sldId id="282" r:id="rId49"/>
    <p:sldId id="2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321"/>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308"/>
            <p14:sldId id="277"/>
            <p14:sldId id="315"/>
            <p14:sldId id="318"/>
            <p14:sldId id="317"/>
            <p14:sldId id="320"/>
            <p14:sldId id="266"/>
            <p14:sldId id="319"/>
            <p14:sldId id="282"/>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04" autoAdjust="0"/>
  </p:normalViewPr>
  <p:slideViewPr>
    <p:cSldViewPr snapToGrid="0">
      <p:cViewPr varScale="1">
        <p:scale>
          <a:sx n="102" d="100"/>
          <a:sy n="102" d="100"/>
        </p:scale>
        <p:origin x="276" y="102"/>
      </p:cViewPr>
      <p:guideLst/>
    </p:cSldViewPr>
  </p:slideViewPr>
  <p:outlineViewPr>
    <p:cViewPr>
      <p:scale>
        <a:sx n="33" d="100"/>
        <a:sy n="33" d="100"/>
      </p:scale>
      <p:origin x="0" y="-23364"/>
    </p:cViewPr>
  </p:outlineViewPr>
  <p:notesTextViewPr>
    <p:cViewPr>
      <p:scale>
        <a:sx n="1" d="1"/>
        <a:sy n="1" d="1"/>
      </p:scale>
      <p:origin x="0" y="0"/>
    </p:cViewPr>
  </p:notesTextViewPr>
  <p:sorterViewPr>
    <p:cViewPr>
      <p:scale>
        <a:sx n="100" d="100"/>
        <a:sy n="100" d="100"/>
      </p:scale>
      <p:origin x="0" y="-7842"/>
    </p:cViewPr>
  </p:sorterViewPr>
  <p:notesViewPr>
    <p:cSldViewPr snapToGrid="0" showGuides="1">
      <p:cViewPr varScale="1">
        <p:scale>
          <a:sx n="85" d="100"/>
          <a:sy n="85" d="100"/>
        </p:scale>
        <p:origin x="388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18</a:t>
            </a:fld>
            <a:endParaRPr lang="en-US"/>
          </a:p>
        </p:txBody>
      </p:sp>
    </p:spTree>
    <p:extLst>
      <p:ext uri="{BB962C8B-B14F-4D97-AF65-F5344CB8AC3E}">
        <p14:creationId xmlns:p14="http://schemas.microsoft.com/office/powerpoint/2010/main" val="357679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Sara slide</a:t>
            </a:r>
          </a:p>
        </p:txBody>
      </p:sp>
      <p:sp>
        <p:nvSpPr>
          <p:cNvPr id="4" name="Slide Number Placeholder 3"/>
          <p:cNvSpPr>
            <a:spLocks noGrp="1"/>
          </p:cNvSpPr>
          <p:nvPr>
            <p:ph type="sldNum" sz="quarter" idx="5"/>
          </p:nvPr>
        </p:nvSpPr>
        <p:spPr/>
        <p:txBody>
          <a:bodyPr/>
          <a:lstStyle/>
          <a:p>
            <a:fld id="{10606FC1-68EC-43C8-AFC3-FD13618D3AED}" type="slidenum">
              <a:rPr lang="en-US" smtClean="0"/>
              <a:t>19</a:t>
            </a:fld>
            <a:endParaRPr lang="en-US"/>
          </a:p>
        </p:txBody>
      </p:sp>
    </p:spTree>
    <p:extLst>
      <p:ext uri="{BB962C8B-B14F-4D97-AF65-F5344CB8AC3E}">
        <p14:creationId xmlns:p14="http://schemas.microsoft.com/office/powerpoint/2010/main" val="2957592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Justin takes over…</a:t>
            </a:r>
          </a:p>
        </p:txBody>
      </p:sp>
      <p:sp>
        <p:nvSpPr>
          <p:cNvPr id="4" name="Slide Number Placeholder 3"/>
          <p:cNvSpPr>
            <a:spLocks noGrp="1"/>
          </p:cNvSpPr>
          <p:nvPr>
            <p:ph type="sldNum" sz="quarter" idx="5"/>
          </p:nvPr>
        </p:nvSpPr>
        <p:spPr/>
        <p:txBody>
          <a:bodyPr/>
          <a:lstStyle/>
          <a:p>
            <a:fld id="{10606FC1-68EC-43C8-AFC3-FD13618D3AED}" type="slidenum">
              <a:rPr lang="en-US" smtClean="0"/>
              <a:t>20</a:t>
            </a:fld>
            <a:endParaRPr lang="en-US"/>
          </a:p>
        </p:txBody>
      </p:sp>
    </p:spTree>
    <p:extLst>
      <p:ext uri="{BB962C8B-B14F-4D97-AF65-F5344CB8AC3E}">
        <p14:creationId xmlns:p14="http://schemas.microsoft.com/office/powerpoint/2010/main" val="190727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23</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29</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31</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Justin slide</a:t>
            </a:r>
          </a:p>
        </p:txBody>
      </p:sp>
      <p:sp>
        <p:nvSpPr>
          <p:cNvPr id="4" name="Slide Number Placeholder 3"/>
          <p:cNvSpPr>
            <a:spLocks noGrp="1"/>
          </p:cNvSpPr>
          <p:nvPr>
            <p:ph type="sldNum" sz="quarter" idx="5"/>
          </p:nvPr>
        </p:nvSpPr>
        <p:spPr/>
        <p:txBody>
          <a:bodyPr/>
          <a:lstStyle/>
          <a:p>
            <a:fld id="{10606FC1-68EC-43C8-AFC3-FD13618D3AED}" type="slidenum">
              <a:rPr lang="en-US" smtClean="0"/>
              <a:t>39</a:t>
            </a:fld>
            <a:endParaRPr lang="en-US"/>
          </a:p>
        </p:txBody>
      </p:sp>
    </p:spTree>
    <p:extLst>
      <p:ext uri="{BB962C8B-B14F-4D97-AF65-F5344CB8AC3E}">
        <p14:creationId xmlns:p14="http://schemas.microsoft.com/office/powerpoint/2010/main" val="333553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 takes over…</a:t>
            </a:r>
          </a:p>
        </p:txBody>
      </p:sp>
      <p:sp>
        <p:nvSpPr>
          <p:cNvPr id="4" name="Slide Number Placeholder 3"/>
          <p:cNvSpPr>
            <a:spLocks noGrp="1"/>
          </p:cNvSpPr>
          <p:nvPr>
            <p:ph type="sldNum" sz="quarter" idx="5"/>
          </p:nvPr>
        </p:nvSpPr>
        <p:spPr/>
        <p:txBody>
          <a:bodyPr/>
          <a:lstStyle/>
          <a:p>
            <a:fld id="{10606FC1-68EC-43C8-AFC3-FD13618D3AED}" type="slidenum">
              <a:rPr lang="en-US" smtClean="0"/>
              <a:t>40</a:t>
            </a:fld>
            <a:endParaRPr lang="en-US"/>
          </a:p>
        </p:txBody>
      </p:sp>
    </p:spTree>
    <p:extLst>
      <p:ext uri="{BB962C8B-B14F-4D97-AF65-F5344CB8AC3E}">
        <p14:creationId xmlns:p14="http://schemas.microsoft.com/office/powerpoint/2010/main" val="3157479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 &amp; Aquatic Sci Stats</a:t>
            </a:r>
          </a:p>
        </p:txBody>
      </p:sp>
      <p:sp>
        <p:nvSpPr>
          <p:cNvPr id="4" name="Slide Number Placeholder 3"/>
          <p:cNvSpPr>
            <a:spLocks noGrp="1"/>
          </p:cNvSpPr>
          <p:nvPr>
            <p:ph type="sldNum" sz="quarter" idx="5"/>
          </p:nvPr>
        </p:nvSpPr>
        <p:spPr/>
        <p:txBody>
          <a:bodyPr/>
          <a:lstStyle/>
          <a:p>
            <a:fld id="{10606FC1-68EC-43C8-AFC3-FD13618D3AED}" type="slidenum">
              <a:rPr lang="en-US" smtClean="0"/>
              <a:t>41</a:t>
            </a:fld>
            <a:endParaRPr lang="en-US"/>
          </a:p>
        </p:txBody>
      </p:sp>
    </p:spTree>
    <p:extLst>
      <p:ext uri="{BB962C8B-B14F-4D97-AF65-F5344CB8AC3E}">
        <p14:creationId xmlns:p14="http://schemas.microsoft.com/office/powerpoint/2010/main" val="87327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need to read thru all these, just for reference for the future</a:t>
            </a:r>
          </a:p>
        </p:txBody>
      </p:sp>
      <p:sp>
        <p:nvSpPr>
          <p:cNvPr id="4" name="Slide Number Placeholder 3"/>
          <p:cNvSpPr>
            <a:spLocks noGrp="1"/>
          </p:cNvSpPr>
          <p:nvPr>
            <p:ph type="sldNum" sz="quarter" idx="5"/>
          </p:nvPr>
        </p:nvSpPr>
        <p:spPr/>
        <p:txBody>
          <a:bodyPr/>
          <a:lstStyle/>
          <a:p>
            <a:fld id="{10606FC1-68EC-43C8-AFC3-FD13618D3AED}" type="slidenum">
              <a:rPr lang="en-US" smtClean="0"/>
              <a:t>45</a:t>
            </a:fld>
            <a:endParaRPr lang="en-US"/>
          </a:p>
        </p:txBody>
      </p:sp>
    </p:spTree>
    <p:extLst>
      <p:ext uri="{BB962C8B-B14F-4D97-AF65-F5344CB8AC3E}">
        <p14:creationId xmlns:p14="http://schemas.microsoft.com/office/powerpoint/2010/main" val="42134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6</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8</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repo when publish manuscript</a:t>
            </a:r>
          </a:p>
          <a:p>
            <a:r>
              <a:rPr lang="en-US" dirty="0"/>
              <a:t>Private or public repo- herring (contentious assessments)</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387394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12</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41547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2/22/2022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2/22/2022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2/22/2022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2/22/2022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2/22/2022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2/22/2022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2/22/2022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2/22/2022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2/22/2022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2/22/2022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2/22/2022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ommfish/Chilkat_Sockey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new" TargetMode="External"/><Relationship Id="rId4" Type="http://schemas.openxmlformats.org/officeDocument/2006/relationships/hyperlink" Target="NUL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mmfish.github.io/best_practices.htm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8.gif"/><Relationship Id="rId5" Type="http://schemas.openxmlformats.org/officeDocument/2006/relationships/image" Target="../media/image23.sv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sara.miller@alaska.gov"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Autofit/>
          </a:bodyPr>
          <a:lstStyle/>
          <a:p>
            <a:pPr algn="l"/>
            <a:r>
              <a:rPr lang="en-US" sz="3400" dirty="0">
                <a:latin typeface="Goldman Sans" panose="020B0603020203020204" pitchFamily="34" charset="0"/>
                <a:cs typeface="Goldman Sans" panose="020B0603020203020204" pitchFamily="34" charset="0"/>
              </a:rPr>
              <a:t>AFS-AK Chapter Workshop</a:t>
            </a:r>
          </a:p>
          <a:p>
            <a:pPr algn="l"/>
            <a:r>
              <a:rPr lang="en-US" sz="3400" dirty="0">
                <a:latin typeface="Goldman Sans" panose="020B0603020203020204" pitchFamily="34" charset="0"/>
                <a:cs typeface="Goldman Sans" panose="020B0603020203020204" pitchFamily="34" charset="0"/>
              </a:rPr>
              <a:t>February 23, 2022</a:t>
            </a:r>
          </a:p>
          <a:p>
            <a:pPr algn="l"/>
            <a:r>
              <a:rPr lang="en-US" sz="3400" dirty="0">
                <a:latin typeface="Goldman Sans" panose="020B0603020203020204" pitchFamily="34" charset="0"/>
                <a:cs typeface="Goldman Sans" panose="020B0603020203020204" pitchFamily="34" charset="0"/>
              </a:rPr>
              <a:t>12:00–1:30 PM</a:t>
            </a:r>
          </a:p>
          <a:p>
            <a:pPr algn="l"/>
            <a:r>
              <a:rPr lang="en-US" sz="34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rotWithShape="1">
          <a:blip r:embed="rId2">
            <a:extLst>
              <a:ext uri="{28A0092B-C50C-407E-A947-70E740481C1C}">
                <a14:useLocalDpi xmlns:a14="http://schemas.microsoft.com/office/drawing/2010/main" val="0"/>
              </a:ext>
            </a:extLst>
          </a:blip>
          <a:srcRect r="17879" b="10783"/>
          <a:stretch/>
        </p:blipFill>
        <p:spPr>
          <a:xfrm>
            <a:off x="8096481" y="2408615"/>
            <a:ext cx="4095520" cy="4449386"/>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99305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dirty="0"/>
              <a:t>3 – How To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220557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45970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28034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35002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dirty="0"/>
              <a:t>3 – How to use GitHub:  Setup</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19</a:t>
            </a:fld>
            <a:endParaRPr lang="en-US"/>
          </a:p>
        </p:txBody>
      </p:sp>
    </p:spTree>
    <p:extLst>
      <p:ext uri="{BB962C8B-B14F-4D97-AF65-F5344CB8AC3E}">
        <p14:creationId xmlns:p14="http://schemas.microsoft.com/office/powerpoint/2010/main" val="272624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EC54-7027-47DF-BDFD-348803D55024}"/>
              </a:ext>
            </a:extLst>
          </p:cNvPr>
          <p:cNvSpPr>
            <a:spLocks noGrp="1"/>
          </p:cNvSpPr>
          <p:nvPr>
            <p:ph type="title"/>
          </p:nvPr>
        </p:nvSpPr>
        <p:spPr/>
        <p:txBody>
          <a:bodyPr/>
          <a:lstStyle/>
          <a:p>
            <a:r>
              <a:rPr lang="en-US" dirty="0"/>
              <a:t>Welcome! Your Instructors:</a:t>
            </a:r>
          </a:p>
        </p:txBody>
      </p:sp>
      <p:pic>
        <p:nvPicPr>
          <p:cNvPr id="6" name="Content Placeholder 5" descr="A person smiling for the camera&#10;&#10;Description automatically generated with medium confidence">
            <a:extLst>
              <a:ext uri="{FF2B5EF4-FFF2-40B4-BE49-F238E27FC236}">
                <a16:creationId xmlns:a16="http://schemas.microsoft.com/office/drawing/2014/main" id="{DCE36096-0A43-4559-BCE0-8CF8FA80B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080" y="1943108"/>
            <a:ext cx="3022861" cy="3022861"/>
          </a:xfrm>
          <a:prstGeom prst="ellipse">
            <a:avLst/>
          </a:prstGeom>
        </p:spPr>
      </p:pic>
      <p:sp>
        <p:nvSpPr>
          <p:cNvPr id="4" name="Slide Number Placeholder 3">
            <a:extLst>
              <a:ext uri="{FF2B5EF4-FFF2-40B4-BE49-F238E27FC236}">
                <a16:creationId xmlns:a16="http://schemas.microsoft.com/office/drawing/2014/main" id="{C0F577D0-CBDB-4962-B207-952061917869}"/>
              </a:ext>
            </a:extLst>
          </p:cNvPr>
          <p:cNvSpPr>
            <a:spLocks noGrp="1"/>
          </p:cNvSpPr>
          <p:nvPr>
            <p:ph type="sldNum" sz="quarter" idx="12"/>
          </p:nvPr>
        </p:nvSpPr>
        <p:spPr/>
        <p:txBody>
          <a:bodyPr/>
          <a:lstStyle/>
          <a:p>
            <a:fld id="{A50F061E-0E3F-4F09-842B-1F791245BDEB}" type="slidenum">
              <a:rPr lang="en-US" smtClean="0"/>
              <a:t>2</a:t>
            </a:fld>
            <a:endParaRPr lang="en-US"/>
          </a:p>
        </p:txBody>
      </p:sp>
      <p:pic>
        <p:nvPicPr>
          <p:cNvPr id="7" name="Content Placeholder 4" descr="A person holding a fish&#10;&#10;Description automatically generated">
            <a:extLst>
              <a:ext uri="{FF2B5EF4-FFF2-40B4-BE49-F238E27FC236}">
                <a16:creationId xmlns:a16="http://schemas.microsoft.com/office/drawing/2014/main" id="{17C93537-EB63-4E15-9DEB-AAEA87769084}"/>
              </a:ext>
            </a:extLst>
          </p:cNvPr>
          <p:cNvPicPr>
            <a:picLocks noChangeAspect="1"/>
          </p:cNvPicPr>
          <p:nvPr/>
        </p:nvPicPr>
        <p:blipFill rotWithShape="1">
          <a:blip r:embed="rId3">
            <a:extLst>
              <a:ext uri="{28A0092B-C50C-407E-A947-70E740481C1C}">
                <a14:useLocalDpi xmlns:a14="http://schemas.microsoft.com/office/drawing/2010/main" val="0"/>
              </a:ext>
            </a:extLst>
          </a:blip>
          <a:srcRect l="14559" r="20877" b="10090"/>
          <a:stretch/>
        </p:blipFill>
        <p:spPr>
          <a:xfrm>
            <a:off x="7956223" y="2434023"/>
            <a:ext cx="4235777" cy="442397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2CB7551-EF4B-4603-9800-83D22B82FBC8}"/>
              </a:ext>
            </a:extLst>
          </p:cNvPr>
          <p:cNvSpPr txBox="1"/>
          <p:nvPr/>
        </p:nvSpPr>
        <p:spPr>
          <a:xfrm>
            <a:off x="417922" y="5031957"/>
            <a:ext cx="3597896" cy="1015663"/>
          </a:xfrm>
          <a:prstGeom prst="rect">
            <a:avLst/>
          </a:prstGeom>
          <a:noFill/>
        </p:spPr>
        <p:txBody>
          <a:bodyPr wrap="square" rtlCol="0">
            <a:spAutoFit/>
          </a:bodyPr>
          <a:lstStyle/>
          <a:p>
            <a:pPr algn="ctr"/>
            <a:r>
              <a:rPr lang="en-US" sz="3600" b="1" dirty="0"/>
              <a:t>Sara Miller</a:t>
            </a:r>
          </a:p>
          <a:p>
            <a:pPr algn="ctr"/>
            <a:r>
              <a:rPr lang="en-US" sz="2400" b="1" dirty="0"/>
              <a:t>ADF&amp;G Biometrician 3</a:t>
            </a:r>
          </a:p>
        </p:txBody>
      </p:sp>
      <p:sp>
        <p:nvSpPr>
          <p:cNvPr id="9" name="TextBox 8">
            <a:extLst>
              <a:ext uri="{FF2B5EF4-FFF2-40B4-BE49-F238E27FC236}">
                <a16:creationId xmlns:a16="http://schemas.microsoft.com/office/drawing/2014/main" id="{64E1B3F4-03A1-470B-BFE2-BE0F9DCADE5C}"/>
              </a:ext>
            </a:extLst>
          </p:cNvPr>
          <p:cNvSpPr txBox="1"/>
          <p:nvPr/>
        </p:nvSpPr>
        <p:spPr>
          <a:xfrm>
            <a:off x="8280664" y="1516247"/>
            <a:ext cx="3711804" cy="1015663"/>
          </a:xfrm>
          <a:prstGeom prst="rect">
            <a:avLst/>
          </a:prstGeom>
          <a:noFill/>
        </p:spPr>
        <p:txBody>
          <a:bodyPr wrap="square" rtlCol="0">
            <a:spAutoFit/>
          </a:bodyPr>
          <a:lstStyle>
            <a:defPPr>
              <a:defRPr lang="en-US"/>
            </a:defPPr>
            <a:lvl1pPr>
              <a:defRPr sz="2400" b="1"/>
            </a:lvl1pPr>
          </a:lstStyle>
          <a:p>
            <a:pPr algn="ctr"/>
            <a:r>
              <a:rPr lang="en-US" sz="3600" dirty="0"/>
              <a:t>Justin Priest</a:t>
            </a:r>
          </a:p>
          <a:p>
            <a:pPr algn="ctr"/>
            <a:r>
              <a:rPr lang="en-US" dirty="0"/>
              <a:t>ADF&amp;G Fisheries Biologist 3</a:t>
            </a:r>
          </a:p>
        </p:txBody>
      </p:sp>
    </p:spTree>
    <p:extLst>
      <p:ext uri="{BB962C8B-B14F-4D97-AF65-F5344CB8AC3E}">
        <p14:creationId xmlns:p14="http://schemas.microsoft.com/office/powerpoint/2010/main" val="96991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to use GitHub:  New </a:t>
            </a:r>
            <a:r>
              <a:rPr lang="en-US" dirty="0" err="1"/>
              <a:t>proj</a:t>
            </a:r>
            <a:endParaRPr lang="en-US" dirty="0"/>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3"/>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4"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20</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5"/>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dirty="0"/>
              <a:t>3 – How to use GitHub:  New </a:t>
            </a:r>
            <a:r>
              <a:rPr lang="en-US" dirty="0" err="1"/>
              <a:t>proj</a:t>
            </a:r>
            <a:endParaRPr lang="en-US" dirty="0"/>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dirty="0"/>
              <a:t>3 – How to use GitHub:  Review</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dirty="0"/>
              <a:t>Review. We just:</a:t>
            </a:r>
          </a:p>
          <a:p>
            <a:r>
              <a:rPr lang="en-US" sz="3600" dirty="0"/>
              <a:t>Created a GitHub account</a:t>
            </a:r>
          </a:p>
          <a:p>
            <a:r>
              <a:rPr lang="en-US" sz="3600" dirty="0"/>
              <a:t>Connected our RStudio to this GitHub account</a:t>
            </a:r>
          </a:p>
          <a:p>
            <a:r>
              <a:rPr lang="en-US" sz="3600" dirty="0"/>
              <a:t>Synced an </a:t>
            </a:r>
            <a:r>
              <a:rPr lang="en-US" sz="3600" dirty="0" err="1"/>
              <a:t>RProject</a:t>
            </a:r>
            <a:r>
              <a:rPr lang="en-US" sz="3600" dirty="0"/>
              <a:t> with a github.com repo</a:t>
            </a:r>
          </a:p>
          <a:p>
            <a:pPr marL="0" indent="0">
              <a:buNone/>
            </a:pPr>
            <a:endParaRPr lang="en-US" sz="3600" dirty="0"/>
          </a:p>
          <a:p>
            <a:pPr marL="0" indent="0">
              <a:buNone/>
            </a:pPr>
            <a:r>
              <a:rPr lang="en-US" sz="3600" i="1" dirty="0"/>
              <a:t>This. Is. huge!    Now onto daily usage</a:t>
            </a:r>
          </a:p>
          <a:p>
            <a:endParaRPr lang="en-US" sz="3600" dirty="0"/>
          </a:p>
          <a:p>
            <a:endParaRPr lang="en-US" sz="3600" dirty="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normAutofit/>
          </a:bodyPr>
          <a:lstStyle/>
          <a:p>
            <a:r>
              <a:rPr lang="en-US" dirty="0"/>
              <a:t>3 – How to use GitHub:  Commits</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48947"/>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54924" y="248027"/>
            <a:ext cx="9398876" cy="1140890"/>
          </a:xfrm>
        </p:spPr>
        <p:txBody>
          <a:bodyPr>
            <a:normAutofit fontScale="90000"/>
          </a:bodyPr>
          <a:lstStyle/>
          <a:p>
            <a:r>
              <a:rPr lang="en-US" dirty="0"/>
              <a:t>3 – How to use GitHub:  Private data</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dirty="0"/>
              <a:t>How to deal with confidential data</a:t>
            </a:r>
          </a:p>
          <a:p>
            <a:pPr marL="457200" indent="-457200">
              <a:buFont typeface="Arial" panose="020B0604020202020204" pitchFamily="34" charset="0"/>
              <a:buChar char="•"/>
            </a:pPr>
            <a:r>
              <a:rPr lang="en-US" sz="2800" dirty="0"/>
              <a:t>Private repository (only invited individuals can see it)</a:t>
            </a:r>
          </a:p>
          <a:p>
            <a:pPr marL="457200" indent="-457200">
              <a:buFont typeface="Arial" panose="020B0604020202020204" pitchFamily="34" charset="0"/>
              <a:buChar char="•"/>
            </a:pPr>
            <a:r>
              <a:rPr lang="en-US" sz="2800" dirty="0"/>
              <a:t>Summarize data </a:t>
            </a:r>
          </a:p>
          <a:p>
            <a:pPr marL="457200" indent="-457200">
              <a:buFont typeface="Arial" panose="020B0604020202020204" pitchFamily="34" charset="0"/>
              <a:buChar char="•"/>
            </a:pPr>
            <a:r>
              <a:rPr lang="en-US" sz="2800" dirty="0"/>
              <a:t>Add to </a:t>
            </a:r>
            <a:r>
              <a:rPr lang="en-US" sz="2800" dirty="0" err="1"/>
              <a:t>gitignore</a:t>
            </a:r>
            <a:r>
              <a:rPr lang="en-US" sz="2800" dirty="0"/>
              <a:t> file </a:t>
            </a:r>
          </a:p>
          <a:p>
            <a:pPr marL="914400" lvl="1" indent="-457200">
              <a:buFont typeface="Arial" panose="020B0604020202020204" pitchFamily="34" charset="0"/>
              <a:buChar char="•"/>
            </a:pPr>
            <a:r>
              <a:rPr lang="en-US" sz="2800" dirty="0"/>
              <a:t>Don’t upload and add a readme file to the data folder (“</a:t>
            </a:r>
            <a:r>
              <a:rPr lang="en-US" sz="2800" i="0" dirty="0">
                <a:solidFill>
                  <a:srgbClr val="24292E"/>
                </a:solidFill>
                <a:effectLst/>
              </a:rPr>
              <a:t>Confidential data is not stored publicly. Contact </a:t>
            </a:r>
            <a:r>
              <a:rPr lang="en-US" sz="2800" i="0" dirty="0">
                <a:solidFill>
                  <a:srgbClr val="24292E"/>
                </a:solidFill>
                <a:effectLst/>
                <a:hlinkClick r:id="rId3"/>
              </a:rPr>
              <a:t>someone</a:t>
            </a:r>
            <a:r>
              <a:rPr lang="en-US" sz="2800" i="0" u="none" strike="noStrike" dirty="0">
                <a:effectLst/>
                <a:hlinkClick r:id="rId3"/>
              </a:rPr>
              <a:t>@alaska.gov</a:t>
            </a:r>
            <a:r>
              <a:rPr lang="en-US" sz="2800" i="0" dirty="0">
                <a:solidFill>
                  <a:srgbClr val="24292E"/>
                </a:solidFill>
                <a:effectLst/>
              </a:rPr>
              <a:t> for access”)</a:t>
            </a:r>
            <a:endParaRPr lang="en-US" sz="2800" dirty="0"/>
          </a:p>
          <a:p>
            <a:endParaRPr lang="en-US" sz="2800" b="1" dirty="0"/>
          </a:p>
          <a:p>
            <a:endParaRPr lang="en-US" dirty="0"/>
          </a:p>
          <a:p>
            <a:endParaRPr lang="en-US" dirty="0"/>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7108177" y="1634944"/>
            <a:ext cx="4982223" cy="3776042"/>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0"/>
            <a:ext cx="8382000" cy="4652029"/>
          </a:xfrm>
        </p:spPr>
        <p:txBody>
          <a:bodyPr vert="horz" lIns="91440" tIns="45720" rIns="91440" bIns="45720" rtlCol="0" anchor="t">
            <a:normAutofit lnSpcReduction="10000"/>
          </a:bodyPr>
          <a:lstStyle/>
          <a:p>
            <a:pPr marL="0" indent="0">
              <a:spcBef>
                <a:spcPts val="1800"/>
              </a:spcBef>
              <a:buNone/>
            </a:pPr>
            <a:r>
              <a:rPr lang="en-US" sz="4800" dirty="0"/>
              <a:t>1  – What is GitHub</a:t>
            </a:r>
          </a:p>
          <a:p>
            <a:pPr marL="0" indent="0">
              <a:spcBef>
                <a:spcPts val="1800"/>
              </a:spcBef>
              <a:buNone/>
            </a:pPr>
            <a:r>
              <a:rPr lang="en-US" sz="4800" dirty="0"/>
              <a:t>2  – Why use GitHub? </a:t>
            </a:r>
            <a:endParaRPr lang="en-US" sz="4800" dirty="0">
              <a:cs typeface="Calibri"/>
            </a:endParaRPr>
          </a:p>
          <a:p>
            <a:pPr marL="0" indent="0">
              <a:spcBef>
                <a:spcPts val="1800"/>
              </a:spcBef>
              <a:buNone/>
            </a:pPr>
            <a:r>
              <a:rPr lang="en-US" sz="4800" dirty="0"/>
              <a:t>3  – How to use GitHub</a:t>
            </a:r>
            <a:endParaRPr lang="en-US" sz="4800" dirty="0">
              <a:cs typeface="Calibri"/>
            </a:endParaRPr>
          </a:p>
          <a:p>
            <a:pPr marL="0" indent="0">
              <a:spcBef>
                <a:spcPts val="1800"/>
              </a:spcBef>
              <a:buNone/>
            </a:pPr>
            <a:r>
              <a:rPr lang="en-US" sz="4800" dirty="0"/>
              <a:t>4  – Show me the demo!</a:t>
            </a:r>
            <a:endParaRPr lang="en-US" sz="4800" dirty="0">
              <a:cs typeface="Calibri"/>
            </a:endParaRPr>
          </a:p>
          <a:p>
            <a:pPr marL="1027113" indent="-1027113">
              <a:spcBef>
                <a:spcPts val="1800"/>
              </a:spcBef>
              <a:buNone/>
            </a:pPr>
            <a:r>
              <a:rPr lang="en-US" sz="4800" dirty="0"/>
              <a:t>5  – Concluding Thoughts /</a:t>
            </a:r>
            <a:br>
              <a:rPr lang="en-US" sz="4800" dirty="0"/>
            </a:br>
            <a:r>
              <a:rPr lang="en-US" sz="4800" dirty="0"/>
              <a:t>Best Practices / Resources</a:t>
            </a:r>
            <a:endParaRPr lang="en-US" sz="4400" dirty="0"/>
          </a:p>
          <a:p>
            <a:pPr marL="742950" indent="-742950">
              <a:spcBef>
                <a:spcPts val="1800"/>
              </a:spcBef>
              <a:buAutoNum type="arabicPlain" startAt="5"/>
            </a:pPr>
            <a:endParaRPr lang="en-US" sz="4400" dirty="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299554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126500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3832761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884720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613372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2488320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35</a:t>
            </a:fld>
            <a:endParaRPr lang="en-US"/>
          </a:p>
        </p:txBody>
      </p:sp>
    </p:spTree>
    <p:extLst>
      <p:ext uri="{BB962C8B-B14F-4D97-AF65-F5344CB8AC3E}">
        <p14:creationId xmlns:p14="http://schemas.microsoft.com/office/powerpoint/2010/main" val="301488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dirty="0"/>
              <a:t>We’ve barely shown the capabilities of GitHub </a:t>
            </a:r>
          </a:p>
          <a:p>
            <a:pPr lvl="1">
              <a:spcAft>
                <a:spcPts val="1200"/>
              </a:spcAft>
            </a:pPr>
            <a:r>
              <a:rPr lang="en-US" dirty="0"/>
              <a:t>Issues can be assigned to people</a:t>
            </a:r>
          </a:p>
          <a:p>
            <a:pPr lvl="1">
              <a:spcAft>
                <a:spcPts val="1200"/>
              </a:spcAft>
            </a:pPr>
            <a:r>
              <a:rPr lang="en-US" dirty="0"/>
              <a:t>“Fork” an existing repo to modify it to your purposes</a:t>
            </a:r>
          </a:p>
          <a:p>
            <a:pPr lvl="1">
              <a:spcAft>
                <a:spcPts val="1200"/>
              </a:spcAft>
            </a:pPr>
            <a:r>
              <a:rPr lang="en-US" dirty="0"/>
              <a:t>Create a project website</a:t>
            </a:r>
          </a:p>
          <a:p>
            <a:pPr lvl="1">
              <a:spcAft>
                <a:spcPts val="1200"/>
              </a:spcAft>
            </a:pPr>
            <a:r>
              <a:rPr lang="en-US" dirty="0"/>
              <a:t>Build and store an R package</a:t>
            </a:r>
          </a:p>
          <a:p>
            <a:pPr lvl="1">
              <a:spcAft>
                <a:spcPts val="1200"/>
              </a:spcAft>
            </a:pPr>
            <a:r>
              <a:rPr lang="en-US" dirty="0"/>
              <a:t>Follow / learn others’ code</a:t>
            </a:r>
          </a:p>
          <a:p>
            <a:pPr lvl="1">
              <a:spcAft>
                <a:spcPts val="1200"/>
              </a:spcAft>
            </a:pPr>
            <a:r>
              <a:rPr lang="en-US" dirty="0"/>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36</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980" y="3745287"/>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common to manipulate your data in Excel, save this file, then import/analyze in R</a:t>
            </a:r>
          </a:p>
          <a:p>
            <a:endParaRPr lang="en-US" altLang="en-US" dirty="0">
              <a:latin typeface="Arial" panose="020B0604020202020204" pitchFamily="34" charset="0"/>
            </a:endParaRPr>
          </a:p>
          <a:p>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indent="0">
              <a:spcAft>
                <a:spcPts val="1200"/>
              </a:spcAft>
              <a:buNone/>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dirty="0">
                <a:ln>
                  <a:noFill/>
                </a:ln>
                <a:solidFill>
                  <a:schemeClr val="tx1"/>
                </a:solidFill>
                <a:effectLst/>
                <a:latin typeface="Arial" panose="020B0604020202020204" pitchFamily="34" charset="0"/>
              </a:rPr>
              <a:t>It’s MUCH better to do all cleanup</a:t>
            </a:r>
            <a:r>
              <a:rPr kumimoji="0" lang="en-US" altLang="en-US" sz="2800" b="0" i="0" u="none" strike="noStrike" cap="none" normalizeH="0" dirty="0">
                <a:ln>
                  <a:noFill/>
                </a:ln>
                <a:solidFill>
                  <a:schemeClr val="tx1"/>
                </a:solidFill>
                <a:effectLst/>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in R </a:t>
            </a:r>
          </a:p>
          <a:p>
            <a:pPr lvl="1"/>
            <a:r>
              <a:rPr kumimoji="0" lang="en-US" altLang="en-US" b="0" i="0" u="none" strike="noStrike" cap="none" normalizeH="0" baseline="0" dirty="0">
                <a:ln>
                  <a:noFill/>
                </a:ln>
                <a:solidFill>
                  <a:schemeClr val="tx1"/>
                </a:solidFill>
                <a:effectLst/>
                <a:latin typeface="Arial" panose="020B0604020202020204" pitchFamily="34" charset="0"/>
              </a:rPr>
              <a:t>Saves steps for cleanup that are performed each time</a:t>
            </a:r>
          </a:p>
          <a:p>
            <a:endParaRPr lang="en-US" dirty="0"/>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810489" y="3254470"/>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781395"/>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964081"/>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248389"/>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266884"/>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0E91961-DE5B-4190-878C-2D891F6ACA79}"/>
              </a:ext>
            </a:extLst>
          </p:cNvPr>
          <p:cNvSpPr txBox="1"/>
          <p:nvPr/>
        </p:nvSpPr>
        <p:spPr>
          <a:xfrm>
            <a:off x="1954925" y="2834962"/>
            <a:ext cx="1933712" cy="523220"/>
          </a:xfrm>
          <a:prstGeom prst="rect">
            <a:avLst/>
          </a:prstGeom>
          <a:noFill/>
        </p:spPr>
        <p:txBody>
          <a:bodyPr wrap="square" rtlCol="0">
            <a:spAutoFit/>
          </a:bodyPr>
          <a:lstStyle/>
          <a:p>
            <a:pPr algn="ctr"/>
            <a:r>
              <a:rPr lang="en-US" sz="2800" b="1" dirty="0">
                <a:latin typeface="Consolas" panose="020B0609020204030204" pitchFamily="49" charset="0"/>
              </a:rPr>
              <a:t>Database</a:t>
            </a:r>
            <a:endParaRPr lang="en-US" b="1" dirty="0">
              <a:latin typeface="Consolas" panose="020B0609020204030204" pitchFamily="49" charset="0"/>
            </a:endParaRPr>
          </a:p>
        </p:txBody>
      </p:sp>
      <p:sp>
        <p:nvSpPr>
          <p:cNvPr id="14" name="TextBox 13">
            <a:extLst>
              <a:ext uri="{FF2B5EF4-FFF2-40B4-BE49-F238E27FC236}">
                <a16:creationId xmlns:a16="http://schemas.microsoft.com/office/drawing/2014/main" id="{CFF7E741-DB0B-4D4F-9990-1D3AF2D03D16}"/>
              </a:ext>
            </a:extLst>
          </p:cNvPr>
          <p:cNvSpPr txBox="1"/>
          <p:nvPr/>
        </p:nvSpPr>
        <p:spPr>
          <a:xfrm>
            <a:off x="3198628" y="5477656"/>
            <a:ext cx="2112033" cy="523220"/>
          </a:xfrm>
          <a:prstGeom prst="rect">
            <a:avLst/>
          </a:prstGeom>
          <a:noFill/>
        </p:spPr>
        <p:txBody>
          <a:bodyPr wrap="square" rtlCol="0">
            <a:spAutoFit/>
          </a:bodyPr>
          <a:lstStyle/>
          <a:p>
            <a:pPr algn="ctr"/>
            <a:r>
              <a:rPr lang="en-US" sz="2800" b="1" dirty="0">
                <a:latin typeface="Consolas" panose="020B0609020204030204" pitchFamily="49" charset="0"/>
              </a:rPr>
              <a:t>Database</a:t>
            </a:r>
            <a:endParaRPr lang="en-US" b="1" dirty="0">
              <a:latin typeface="Consolas" panose="020B0609020204030204" pitchFamily="49" charset="0"/>
            </a:endParaRPr>
          </a:p>
        </p:txBody>
      </p: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dirty="0"/>
              <a:t>If possible, don’t use spaces, mixed cases, or periods in filenames or directories </a:t>
            </a:r>
          </a:p>
          <a:p>
            <a:pPr>
              <a:spcBef>
                <a:spcPts val="3000"/>
              </a:spcBef>
            </a:pPr>
            <a:r>
              <a:rPr lang="en-US" dirty="0"/>
              <a:t>Name data and R files descriptively </a:t>
            </a:r>
          </a:p>
          <a:p>
            <a:pPr lvl="1">
              <a:spcBef>
                <a:spcPts val="0"/>
              </a:spcBef>
            </a:pPr>
            <a:r>
              <a:rPr lang="en-US" dirty="0"/>
              <a:t>If you are </a:t>
            </a:r>
            <a:r>
              <a:rPr lang="en-US" b="1" dirty="0"/>
              <a:t>changing</a:t>
            </a:r>
            <a:r>
              <a:rPr lang="en-US" dirty="0"/>
              <a:t> files, then adding a date can be beneficial</a:t>
            </a:r>
          </a:p>
          <a:p>
            <a:pPr lvl="1"/>
            <a:r>
              <a:rPr lang="en-US" dirty="0"/>
              <a:t>Be consistent across projects</a:t>
            </a:r>
          </a:p>
          <a:p>
            <a:pPr>
              <a:spcBef>
                <a:spcPts val="3000"/>
              </a:spcBef>
            </a:pPr>
            <a:r>
              <a:rPr lang="en-US" dirty="0"/>
              <a:t>Use variables / column names that are:</a:t>
            </a:r>
          </a:p>
          <a:p>
            <a:pPr lvl="1">
              <a:spcBef>
                <a:spcPts val="0"/>
              </a:spcBef>
            </a:pPr>
            <a:r>
              <a:rPr lang="en-US" dirty="0"/>
              <a:t>Easy to understand </a:t>
            </a:r>
          </a:p>
          <a:p>
            <a:pPr lvl="1"/>
            <a:r>
              <a:rPr lang="en-US" dirty="0"/>
              <a:t>Short yet descriptive</a:t>
            </a:r>
          </a:p>
          <a:p>
            <a:pPr lvl="1">
              <a:spcBef>
                <a:spcPts val="1800"/>
              </a:spcBef>
            </a:pPr>
            <a:endParaRPr lang="en-US" dirty="0"/>
          </a:p>
          <a:p>
            <a:pPr marL="0" indent="0">
              <a:buNone/>
            </a:pPr>
            <a:endParaRPr lang="en-US" dirty="0"/>
          </a:p>
        </p:txBody>
      </p:sp>
      <p:sp>
        <p:nvSpPr>
          <p:cNvPr id="3" name="TextBox 2">
            <a:extLst>
              <a:ext uri="{FF2B5EF4-FFF2-40B4-BE49-F238E27FC236}">
                <a16:creationId xmlns:a16="http://schemas.microsoft.com/office/drawing/2014/main" id="{6F308AE4-FDA9-4965-B5B6-DAF4862551A1}"/>
              </a:ext>
            </a:extLst>
          </p:cNvPr>
          <p:cNvSpPr txBox="1"/>
          <p:nvPr/>
        </p:nvSpPr>
        <p:spPr>
          <a:xfrm>
            <a:off x="8569619" y="1845367"/>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48550" y="3536896"/>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750886" y="4969913"/>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7975925" y="6103448"/>
            <a:ext cx="4216075" cy="369332"/>
          </a:xfrm>
          <a:prstGeom prst="rect">
            <a:avLst/>
          </a:prstGeom>
          <a:noFill/>
        </p:spPr>
        <p:txBody>
          <a:bodyPr wrap="square" rtlCol="0">
            <a:spAutoFit/>
          </a:bodyPr>
          <a:lstStyle/>
          <a:p>
            <a:r>
              <a:rPr lang="en-US" i="1" dirty="0"/>
              <a:t>Source: </a:t>
            </a:r>
            <a:r>
              <a:rPr lang="en-US" i="1" dirty="0">
                <a:hlinkClick r:id="rId3"/>
              </a:rPr>
              <a:t>ADF&amp;G Biometrics Best Practices</a:t>
            </a:r>
            <a:endParaRPr lang="en-US" i="1" dirty="0"/>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rgbClr val="A5A1A1"/>
                                      </p:to>
                                    </p:animClr>
                                  </p:sub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rgbClr val="A5A1A1"/>
                                      </p:to>
                                    </p:animClr>
                                  </p:subTnLst>
                                </p:cTn>
                              </p:par>
                              <p:par>
                                <p:cTn id="13" presetID="1" presetClass="entr" presetSubtype="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rgbClr val="A5A1A1"/>
                                      </p:to>
                                    </p:animClr>
                                  </p:subTnLst>
                                </p:cTn>
                              </p:par>
                              <p:par>
                                <p:cTn id="15" presetID="1" presetClass="entr" presetSubtype="0" fill="hold"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rgbClr val="A5A1A1"/>
                                      </p:to>
                                    </p:animClr>
                                  </p:sub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152333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234BCE4-420F-4F12-9D2E-B9E285A3C927}"/>
              </a:ext>
            </a:extLst>
          </p:cNvPr>
          <p:cNvSpPr txBox="1"/>
          <p:nvPr/>
        </p:nvSpPr>
        <p:spPr>
          <a:xfrm>
            <a:off x="7975925" y="6103448"/>
            <a:ext cx="4216075" cy="369332"/>
          </a:xfrm>
          <a:prstGeom prst="rect">
            <a:avLst/>
          </a:prstGeom>
          <a:noFill/>
        </p:spPr>
        <p:txBody>
          <a:bodyPr wrap="square" rtlCol="0">
            <a:spAutoFit/>
          </a:bodyPr>
          <a:lstStyle/>
          <a:p>
            <a:r>
              <a:rPr lang="en-US" i="1" dirty="0"/>
              <a:t>Source: </a:t>
            </a:r>
            <a:r>
              <a:rPr lang="en-US" i="1" dirty="0">
                <a:hlinkClick r:id="rId4"/>
              </a:rPr>
              <a:t>ADF&amp;G Biometrics Best Practices</a:t>
            </a:r>
            <a:endParaRPr lang="en-US" i="1" dirty="0"/>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dirty="0"/>
              <a:t>Avoid working in the same file as collaborators!</a:t>
            </a:r>
          </a:p>
          <a:p>
            <a:pPr>
              <a:spcBef>
                <a:spcPts val="2400"/>
              </a:spcBef>
            </a:pPr>
            <a:r>
              <a:rPr lang="en-US" dirty="0"/>
              <a:t>Update R versions and packages often </a:t>
            </a:r>
          </a:p>
          <a:p>
            <a:pPr lvl="1"/>
            <a:r>
              <a:rPr lang="en-US" dirty="0"/>
              <a:t>Unless you’re about to publish </a:t>
            </a:r>
          </a:p>
          <a:p>
            <a:pPr>
              <a:spcBef>
                <a:spcPts val="1800"/>
              </a:spcBef>
            </a:pPr>
            <a:r>
              <a:rPr lang="en-US" dirty="0"/>
              <a:t>Break up data import/cleanup &amp; analysis scripts</a:t>
            </a:r>
          </a:p>
          <a:p>
            <a:pPr lvl="1"/>
            <a:r>
              <a:rPr lang="en-US" dirty="0"/>
              <a:t>Use several scripts that “link” together rather than a long script</a:t>
            </a:r>
          </a:p>
          <a:p>
            <a:pPr>
              <a:spcBef>
                <a:spcPts val="2400"/>
              </a:spcBef>
            </a:pPr>
            <a:r>
              <a:rPr lang="en-US" dirty="0"/>
              <a:t>Comment often and be VERY thorough</a:t>
            </a:r>
          </a:p>
          <a:p>
            <a:pPr>
              <a:spcBef>
                <a:spcPts val="2400"/>
              </a:spcBef>
            </a:pPr>
            <a:r>
              <a:rPr lang="en-US" dirty="0"/>
              <a:t>Follow people on GitHub / Twitter/Facebook to read other code and learn better coding practices</a:t>
            </a:r>
          </a:p>
          <a:p>
            <a:pPr>
              <a:spcBef>
                <a:spcPts val="2400"/>
              </a:spcBef>
            </a:pPr>
            <a:r>
              <a:rPr lang="en-US" dirty="0"/>
              <a:t>Read in data using read.csv() or </a:t>
            </a:r>
            <a:r>
              <a:rPr lang="en-US" dirty="0" err="1"/>
              <a:t>read_csv</a:t>
            </a:r>
            <a:r>
              <a:rPr lang="en-US" dirty="0"/>
              <a:t>(). Never use </a:t>
            </a:r>
            <a:r>
              <a:rPr lang="en-US" dirty="0" err="1"/>
              <a:t>file.choose</a:t>
            </a:r>
            <a:r>
              <a:rPr lang="en-US" dirty="0"/>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3"/>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4">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pic>
        <p:nvPicPr>
          <p:cNvPr id="5" name="Picture 4" descr="Text, letter&#10;&#10;Description automatically generated">
            <a:extLst>
              <a:ext uri="{FF2B5EF4-FFF2-40B4-BE49-F238E27FC236}">
                <a16:creationId xmlns:a16="http://schemas.microsoft.com/office/drawing/2014/main" id="{D4876228-1C7A-44B7-9AAF-F72E9929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86" y="1725638"/>
            <a:ext cx="7897327" cy="25435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15DA1FA-3FD9-41FC-83B5-FAE46833D29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84200" y="1879328"/>
            <a:ext cx="11596254" cy="4091773"/>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C3984C04-BB33-48DF-917E-8A30689FD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5" y="1701801"/>
            <a:ext cx="12192000" cy="4763216"/>
          </a:xfrm>
          <a:prstGeom prst="rect">
            <a:avLst/>
          </a:prstGeom>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dirty="0"/>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45</a:t>
            </a:fld>
            <a:endParaRPr lang="en-US"/>
          </a:p>
        </p:txBody>
      </p:sp>
    </p:spTree>
    <p:extLst>
      <p:ext uri="{BB962C8B-B14F-4D97-AF65-F5344CB8AC3E}">
        <p14:creationId xmlns:p14="http://schemas.microsoft.com/office/powerpoint/2010/main" val="201461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5265884"/>
            <a:ext cx="4613564" cy="1592116"/>
          </a:xfrm>
          <a:prstGeom prst="roundRect">
            <a:avLst>
              <a:gd name="adj" fmla="val 6794"/>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5469588"/>
            <a:ext cx="4613564" cy="1592116"/>
          </a:xfrm>
        </p:spPr>
        <p:txBody>
          <a:bodyPr>
            <a:normAutofit/>
          </a:bodyPr>
          <a:lstStyle/>
          <a:p>
            <a:pPr marL="0" indent="0" algn="ctr">
              <a:spcBef>
                <a:spcPts val="0"/>
              </a:spcBef>
              <a:spcAft>
                <a:spcPts val="4200"/>
              </a:spcAft>
              <a:buNone/>
            </a:pPr>
            <a:r>
              <a:rPr lang="en-US" altLang="en-US" sz="2600" dirty="0">
                <a:hlinkClick r:id="rId2"/>
              </a:rPr>
              <a:t>sara.miller@alaska.gov</a:t>
            </a:r>
            <a:endParaRPr lang="en-US" altLang="en-US" sz="2600" dirty="0"/>
          </a:p>
          <a:p>
            <a:pPr marL="0" indent="0" algn="ctr">
              <a:spcBef>
                <a:spcPts val="0"/>
              </a:spcBef>
              <a:buNone/>
            </a:pPr>
            <a:r>
              <a:rPr lang="en-US" altLang="en-US" sz="2600" dirty="0">
                <a:hlinkClick r:id="rId3"/>
              </a:rPr>
              <a:t>justin.priest@alaska.gov</a:t>
            </a:r>
            <a:endParaRPr lang="en-US" altLang="en-US" sz="2600" dirty="0"/>
          </a:p>
          <a:p>
            <a:pPr marL="0" indent="0" algn="ctr">
              <a:spcBef>
                <a:spcPts val="0"/>
              </a:spcBef>
              <a:buNone/>
            </a:pPr>
            <a:endParaRPr lang="en-US" altLang="en-US" sz="2600" dirty="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7368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29431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7</a:t>
            </a:fld>
            <a:endParaRPr lang="en-US"/>
          </a:p>
        </p:txBody>
      </p:sp>
    </p:spTree>
    <p:extLst>
      <p:ext uri="{BB962C8B-B14F-4D97-AF65-F5344CB8AC3E}">
        <p14:creationId xmlns:p14="http://schemas.microsoft.com/office/powerpoint/2010/main" val="13171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8</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500</TotalTime>
  <Words>2501</Words>
  <Application>Microsoft Office PowerPoint</Application>
  <PresentationFormat>Widescreen</PresentationFormat>
  <Paragraphs>383</Paragraphs>
  <Slides>46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Arial</vt:lpstr>
      <vt:lpstr>Arial Black</vt:lpstr>
      <vt:lpstr>Calibri</vt:lpstr>
      <vt:lpstr>Calibri Light</vt:lpstr>
      <vt:lpstr>Consolas</vt:lpstr>
      <vt:lpstr>Goldman Sans</vt:lpstr>
      <vt:lpstr>Inter</vt:lpstr>
      <vt:lpstr>Office Theme</vt:lpstr>
      <vt:lpstr>GitHub for Fisheries Scientists</vt:lpstr>
      <vt:lpstr>Welcome! Your Instructors: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To Use GitHub</vt:lpstr>
      <vt:lpstr>3 – A bit of Jargon</vt:lpstr>
      <vt:lpstr>3 – A bit of Jargon</vt:lpstr>
      <vt:lpstr>3 – How to use GitHub:  Setup</vt:lpstr>
      <vt:lpstr>3 – How to use GitHub:  Setup</vt:lpstr>
      <vt:lpstr>3 – How to use GitHub:  Setup</vt:lpstr>
      <vt:lpstr>3 – How to use GitHub:  Setup</vt:lpstr>
      <vt:lpstr>3 – How to use GitHub:  New proj</vt:lpstr>
      <vt:lpstr>3 – How to use GitHub:  New proj</vt:lpstr>
      <vt:lpstr>3 – How to use GitHub:  Review</vt:lpstr>
      <vt:lpstr>3 – A bit (more) Jargon</vt:lpstr>
      <vt:lpstr>PowerPoint Presentation</vt:lpstr>
      <vt:lpstr>PowerPoint Presentation</vt:lpstr>
      <vt:lpstr>PowerPoint Presentation</vt:lpstr>
      <vt:lpstr>PowerPoint Presentation</vt:lpstr>
      <vt:lpstr>3 – How to use GitHub:  Commits</vt:lpstr>
      <vt:lpstr>3 – How to use GitHub:  Private data</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Troubleshooting</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Priest, Justin T (DFG)</cp:lastModifiedBy>
  <cp:revision>15</cp:revision>
  <dcterms:created xsi:type="dcterms:W3CDTF">2021-03-02T06:19:07Z</dcterms:created>
  <dcterms:modified xsi:type="dcterms:W3CDTF">2022-02-23T06:21:36Z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